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283" r:id="rId3"/>
    <p:sldId id="284" r:id="rId4"/>
    <p:sldId id="285" r:id="rId5"/>
    <p:sldId id="264" r:id="rId6"/>
    <p:sldId id="277" r:id="rId7"/>
    <p:sldId id="262" r:id="rId8"/>
    <p:sldId id="276" r:id="rId9"/>
    <p:sldId id="270" r:id="rId10"/>
    <p:sldId id="268" r:id="rId11"/>
    <p:sldId id="265" r:id="rId12"/>
    <p:sldId id="266" r:id="rId13"/>
    <p:sldId id="267" r:id="rId14"/>
    <p:sldId id="269" r:id="rId15"/>
    <p:sldId id="278" r:id="rId16"/>
    <p:sldId id="287" r:id="rId17"/>
    <p:sldId id="272" r:id="rId18"/>
    <p:sldId id="275" r:id="rId19"/>
    <p:sldId id="279" r:id="rId20"/>
    <p:sldId id="274" r:id="rId21"/>
    <p:sldId id="286" r:id="rId22"/>
    <p:sldId id="257" r:id="rId23"/>
    <p:sldId id="258" r:id="rId24"/>
    <p:sldId id="263" r:id="rId25"/>
    <p:sldId id="259" r:id="rId26"/>
    <p:sldId id="280" r:id="rId27"/>
    <p:sldId id="281" r:id="rId28"/>
    <p:sldId id="282" r:id="rId29"/>
  </p:sldIdLst>
  <p:sldSz cx="12192000" cy="6858000"/>
  <p:notesSz cx="6858000" cy="9144000"/>
  <p:embeddedFontLst>
    <p:embeddedFont>
      <p:font typeface="HY헤드라인M" panose="02030600000101010101" pitchFamily="18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함초롬돋움" panose="020B0604000101010101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24A82-8BDC-4DD5-86EF-BE4A424CCBA5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706B1-F1E6-4523-A9FF-CD061B9A24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01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706B1-F1E6-4523-A9FF-CD061B9A24F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772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81108-558A-82E0-7280-A224A2A71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28D5-C299-881D-705A-024803425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A451C0-175E-D6CF-7421-49E7EDF18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3B9EC-62DA-A9D3-95D4-E26E7E17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DB60DE-CC78-FF05-4EE3-F65C18AD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24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4C320-D866-E520-8937-EF01567A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92AF69-9772-0E59-4A04-82AC15ED3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C081F5-DEEE-391F-E246-3881E945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AB25F-629C-C0F5-A22F-89732C516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623C9-46BF-C8B8-432A-F2F67AF5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1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0474C6-2983-01AC-D26C-76F52E03B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CD40A9-23B2-BFBE-0C33-1B991A3B4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CE5218-E99F-69DC-3147-CB545166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A97C4-59B0-9934-0ACA-2175A745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7263E-CBE4-2EAD-03A5-C9F57982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3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AAB2E-7452-057C-5BF2-B707A9A3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43CFC-E301-13E5-C77A-9EC5514B0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203EE-BE50-3699-A966-F317B61E8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F7BA5-12A0-AD58-8D51-E41665AC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5D3C4-063C-760B-34B8-C93C39A1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5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961B2-CA10-72C5-A2CF-3963958C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37EAD7-5998-A9D7-7C95-AE2914FB5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78D2-9081-BF1D-90BD-9E292107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1E567-2308-07A3-B19A-650E6794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1B929-C4F1-892D-57E4-686AC45D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13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B14E9-5160-ADC8-F7D9-1F018B62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7B931-2E00-5E09-948F-2F251185B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4F3D0B-52C6-645D-2371-F8EA6E54E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17699B-13E5-D298-9462-333D1073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BCEF17-EA1A-CBD9-E962-56F4B6C2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B2BF6-FB67-4874-6110-96AD06B7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319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1FD9D-37A3-7A62-F91F-2D3AC56A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7C65D-8B7C-F08D-887C-06CED8806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ECB882-2ADA-2799-7694-FE39FAF9B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DF0D58-F8C4-43B4-A4AC-CF509409B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358B10-8D98-3208-6075-149CD065A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F366A4-3B11-203E-B7DE-89CAB1388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7BCFDA-7104-6D09-0A7D-E525B1D4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6C1144-2F78-018D-0ED5-F10BA08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35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21926-DE05-A7EF-273C-AE750FBC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272819-22DA-D975-4A94-D757456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FA9FCC-849D-A231-D941-D61CF726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7D175B-546B-60E5-F611-72084476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5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6DECDC-F8BC-85D5-DB71-360D74BE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0F486-0AD4-6EB0-1507-9222D0FD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6FF80C-4925-E922-7888-42DCF784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135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C9B97-B038-4D1D-35D8-1DDBCED3A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96E97-91A9-EA67-5897-AFFC4D33F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62A543-72CF-CB64-65FE-C8FD2F0DB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EAD5E0-DC87-B5F0-A058-D65AC0D7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6076DC-9BF4-0EA6-4435-34431565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1EDBC1-1801-8998-8940-4C7CC1DE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376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04306-FCF7-0645-E492-8AAE2834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9A4138-2AC2-B368-E044-9AA613BBC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EECE26-03E0-B96B-8155-595CD8B4F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83467-F77C-6A59-D046-2733AB8F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5DABB0-6063-0CC7-6046-A5600725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E062DD-1C00-D7B9-FE96-EC66E70A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58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771E7C-DE58-C14F-A8A3-88F64850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FD05D-9B4E-2B57-BF05-4C454B83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4F395-2AEE-D300-2E9D-2F68CD42A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1CBFE-3090-44E5-9785-29D3BBE2235B}" type="datetimeFigureOut">
              <a:rPr lang="ko-KR" altLang="en-US" smtClean="0"/>
              <a:t>2023-10-10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C91BAF-5AA5-E856-EDFF-C697D487A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C10BC-916F-79D5-ED4D-818F6A6C1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2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6B98-639B-3772-D96F-0149014E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" y="1155793"/>
            <a:ext cx="12131040" cy="238760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BERT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Pre-training of Deep Bidirectional Transformers for Language Understanding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538532-744F-3FFC-8622-EA9695C38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57996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NAACL 2019, 70000+ citation 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37084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6BAECE0-ECC8-592F-2699-A8EF307B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3873408"/>
            <a:ext cx="10450513" cy="11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44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Pre-training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A33C51-8E1F-5628-6E08-90CB3E24E81B}"/>
              </a:ext>
            </a:extLst>
          </p:cNvPr>
          <p:cNvGrpSpPr/>
          <p:nvPr/>
        </p:nvGrpSpPr>
        <p:grpSpPr>
          <a:xfrm>
            <a:off x="635000" y="1494913"/>
            <a:ext cx="6084798" cy="4967114"/>
            <a:chOff x="3164523" y="1575926"/>
            <a:chExt cx="6084798" cy="4967114"/>
          </a:xfrm>
        </p:grpSpPr>
        <p:pic>
          <p:nvPicPr>
            <p:cNvPr id="3076" name="Picture 4" descr="베타) BERT 모델 동적 양자화하기 — 파이토치 한국어 튜토리얼 (PyTorch tutorials in Korean)">
              <a:extLst>
                <a:ext uri="{FF2B5EF4-FFF2-40B4-BE49-F238E27FC236}">
                  <a16:creationId xmlns:a16="http://schemas.microsoft.com/office/drawing/2014/main" id="{0AE32502-711B-9861-B790-FA73917A14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4523" y="1575926"/>
              <a:ext cx="5512117" cy="4967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3C2B072-659F-9F7E-E0A4-52272F194C43}"/>
                </a:ext>
              </a:extLst>
            </p:cNvPr>
            <p:cNvSpPr/>
            <p:nvPr/>
          </p:nvSpPr>
          <p:spPr>
            <a:xfrm>
              <a:off x="3434080" y="3088640"/>
              <a:ext cx="4947920" cy="1127760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0CBED3-24FD-AFB9-5A5B-2EB0CCC49116}"/>
                </a:ext>
              </a:extLst>
            </p:cNvPr>
            <p:cNvSpPr txBox="1"/>
            <p:nvPr/>
          </p:nvSpPr>
          <p:spPr>
            <a:xfrm>
              <a:off x="4301401" y="3284655"/>
              <a:ext cx="4947920" cy="573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함초롬돋움" panose="020B0604000101010101" pitchFamily="50" charset="-127"/>
                </a:rPr>
                <a:t>Transformer Encoder</a:t>
              </a: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FE52765-7DE4-8E52-B313-364361FFC918}"/>
              </a:ext>
            </a:extLst>
          </p:cNvPr>
          <p:cNvSpPr txBox="1"/>
          <p:nvPr/>
        </p:nvSpPr>
        <p:spPr>
          <a:xfrm>
            <a:off x="6149281" y="2144027"/>
            <a:ext cx="6042719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Self-attention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It can be seen in both directions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0EE6F-EFEE-779D-9FF9-4AC1AF5688EE}"/>
              </a:ext>
            </a:extLst>
          </p:cNvPr>
          <p:cNvSpPr txBox="1"/>
          <p:nvPr/>
        </p:nvSpPr>
        <p:spPr>
          <a:xfrm>
            <a:off x="7381240" y="3870594"/>
            <a:ext cx="4282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             a   student </a:t>
            </a:r>
            <a:endParaRPr lang="ko-KR" altLang="en-US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2B8B7E83-EF1D-6707-EFDF-5DB8DDE892E9}"/>
              </a:ext>
            </a:extLst>
          </p:cNvPr>
          <p:cNvSpPr/>
          <p:nvPr/>
        </p:nvSpPr>
        <p:spPr>
          <a:xfrm>
            <a:off x="7840980" y="3911214"/>
            <a:ext cx="792480" cy="482600"/>
          </a:xfrm>
          <a:prstGeom prst="frame">
            <a:avLst>
              <a:gd name="adj1" fmla="val 5357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58E7B-FCCA-9094-5F0B-6D2A52CBC587}"/>
              </a:ext>
            </a:extLst>
          </p:cNvPr>
          <p:cNvCxnSpPr>
            <a:cxnSpLocks/>
          </p:cNvCxnSpPr>
          <p:nvPr/>
        </p:nvCxnSpPr>
        <p:spPr>
          <a:xfrm>
            <a:off x="7381240" y="4602408"/>
            <a:ext cx="855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D378809-0B4D-177D-AFB0-3D42D7E60916}"/>
              </a:ext>
            </a:extLst>
          </p:cNvPr>
          <p:cNvCxnSpPr>
            <a:cxnSpLocks/>
          </p:cNvCxnSpPr>
          <p:nvPr/>
        </p:nvCxnSpPr>
        <p:spPr>
          <a:xfrm flipH="1">
            <a:off x="8453120" y="4602408"/>
            <a:ext cx="24587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6320B83-F779-76E6-9F51-47D4094C0698}"/>
              </a:ext>
            </a:extLst>
          </p:cNvPr>
          <p:cNvCxnSpPr/>
          <p:nvPr/>
        </p:nvCxnSpPr>
        <p:spPr>
          <a:xfrm flipV="1">
            <a:off x="5659120" y="2824480"/>
            <a:ext cx="731520" cy="711200"/>
          </a:xfrm>
          <a:prstGeom prst="straightConnector1">
            <a:avLst/>
          </a:prstGeom>
          <a:ln w="57150">
            <a:prstDash val="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559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Pre-training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06DE8C-FDD3-B40D-8BFE-9E9E563EF48F}"/>
              </a:ext>
            </a:extLst>
          </p:cNvPr>
          <p:cNvGrpSpPr/>
          <p:nvPr/>
        </p:nvGrpSpPr>
        <p:grpSpPr>
          <a:xfrm>
            <a:off x="441960" y="1575926"/>
            <a:ext cx="6084798" cy="4967114"/>
            <a:chOff x="817880" y="1575926"/>
            <a:chExt cx="6084798" cy="4967114"/>
          </a:xfrm>
        </p:grpSpPr>
        <p:pic>
          <p:nvPicPr>
            <p:cNvPr id="3076" name="Picture 4" descr="베타) BERT 모델 동적 양자화하기 — 파이토치 한국어 튜토리얼 (PyTorch tutorials in Korean)">
              <a:extLst>
                <a:ext uri="{FF2B5EF4-FFF2-40B4-BE49-F238E27FC236}">
                  <a16:creationId xmlns:a16="http://schemas.microsoft.com/office/drawing/2014/main" id="{0AE32502-711B-9861-B790-FA73917A14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880" y="1575926"/>
              <a:ext cx="5512117" cy="4967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3C2B072-659F-9F7E-E0A4-52272F194C43}"/>
                </a:ext>
              </a:extLst>
            </p:cNvPr>
            <p:cNvSpPr/>
            <p:nvPr/>
          </p:nvSpPr>
          <p:spPr>
            <a:xfrm>
              <a:off x="1087437" y="3088640"/>
              <a:ext cx="4947920" cy="1127760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0CBED3-24FD-AFB9-5A5B-2EB0CCC49116}"/>
                </a:ext>
              </a:extLst>
            </p:cNvPr>
            <p:cNvSpPr txBox="1"/>
            <p:nvPr/>
          </p:nvSpPr>
          <p:spPr>
            <a:xfrm>
              <a:off x="1954758" y="3284655"/>
              <a:ext cx="4947920" cy="573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함초롬돋움" panose="020B0604000101010101" pitchFamily="50" charset="-127"/>
                </a:rPr>
                <a:t>Transformer Encoder</a:t>
              </a: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8C3BE61-4796-71E6-CFD9-8E927872C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077" y="2038755"/>
            <a:ext cx="6052814" cy="404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20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Pre-training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C3BE61-4796-71E6-CFD9-8E927872C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439" y="3524550"/>
            <a:ext cx="4785360" cy="31951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924E5E-94C9-C35E-BB82-6EB850B84671}"/>
              </a:ext>
            </a:extLst>
          </p:cNvPr>
          <p:cNvSpPr txBox="1"/>
          <p:nvPr/>
        </p:nvSpPr>
        <p:spPr>
          <a:xfrm>
            <a:off x="817880" y="1626454"/>
            <a:ext cx="10556240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ability to learn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Next sentence prediction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Predict what masked token is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F24068-DB0A-AD17-DCF6-F98D412AD81D}"/>
              </a:ext>
            </a:extLst>
          </p:cNvPr>
          <p:cNvGrpSpPr/>
          <p:nvPr/>
        </p:nvGrpSpPr>
        <p:grpSpPr>
          <a:xfrm>
            <a:off x="1346201" y="3429000"/>
            <a:ext cx="4587240" cy="3220171"/>
            <a:chOff x="817880" y="1575926"/>
            <a:chExt cx="6084798" cy="4967114"/>
          </a:xfrm>
        </p:grpSpPr>
        <p:pic>
          <p:nvPicPr>
            <p:cNvPr id="6" name="Picture 4" descr="베타) BERT 모델 동적 양자화하기 — 파이토치 한국어 튜토리얼 (PyTorch tutorials in Korean)">
              <a:extLst>
                <a:ext uri="{FF2B5EF4-FFF2-40B4-BE49-F238E27FC236}">
                  <a16:creationId xmlns:a16="http://schemas.microsoft.com/office/drawing/2014/main" id="{6A3C4707-DA77-ECA3-C17F-A685D89EF1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880" y="1575926"/>
              <a:ext cx="5512117" cy="4967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9A7C704-EFDB-C114-2263-E899C379B67F}"/>
                </a:ext>
              </a:extLst>
            </p:cNvPr>
            <p:cNvSpPr/>
            <p:nvPr/>
          </p:nvSpPr>
          <p:spPr>
            <a:xfrm>
              <a:off x="1087437" y="3088640"/>
              <a:ext cx="4947920" cy="1127760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09CAB6-4D68-78C8-17F4-ACDEDD95A358}"/>
                </a:ext>
              </a:extLst>
            </p:cNvPr>
            <p:cNvSpPr txBox="1"/>
            <p:nvPr/>
          </p:nvSpPr>
          <p:spPr>
            <a:xfrm>
              <a:off x="1954758" y="3284655"/>
              <a:ext cx="4947920" cy="651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함초롬돋움" panose="020B0604000101010101" pitchFamily="50" charset="-127"/>
                </a:rPr>
                <a:t>Transformer Encoder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816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5BC5269-CE49-D0C5-D6BB-9CDFFC592C1E}"/>
              </a:ext>
            </a:extLst>
          </p:cNvPr>
          <p:cNvGrpSpPr/>
          <p:nvPr/>
        </p:nvGrpSpPr>
        <p:grpSpPr>
          <a:xfrm>
            <a:off x="7213599" y="2806369"/>
            <a:ext cx="5217161" cy="4051631"/>
            <a:chOff x="817880" y="1575926"/>
            <a:chExt cx="6084798" cy="4967114"/>
          </a:xfrm>
        </p:grpSpPr>
        <p:pic>
          <p:nvPicPr>
            <p:cNvPr id="10" name="Picture 4" descr="베타) BERT 모델 동적 양자화하기 — 파이토치 한국어 튜토리얼 (PyTorch tutorials in Korean)">
              <a:extLst>
                <a:ext uri="{FF2B5EF4-FFF2-40B4-BE49-F238E27FC236}">
                  <a16:creationId xmlns:a16="http://schemas.microsoft.com/office/drawing/2014/main" id="{86235D06-BEDE-CC59-1667-B26EE4DD91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880" y="1575926"/>
              <a:ext cx="5512117" cy="4967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E771E38-E23E-604A-A2D1-F20CE0AEA967}"/>
                </a:ext>
              </a:extLst>
            </p:cNvPr>
            <p:cNvSpPr/>
            <p:nvPr/>
          </p:nvSpPr>
          <p:spPr>
            <a:xfrm>
              <a:off x="1087437" y="3088640"/>
              <a:ext cx="4947920" cy="1127760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D0C44B-E312-00EA-B5B3-70C32996898E}"/>
                </a:ext>
              </a:extLst>
            </p:cNvPr>
            <p:cNvSpPr txBox="1"/>
            <p:nvPr/>
          </p:nvSpPr>
          <p:spPr>
            <a:xfrm>
              <a:off x="1954759" y="3284655"/>
              <a:ext cx="4947919" cy="591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함초롬돋움" panose="020B0604000101010101" pitchFamily="50" charset="-127"/>
                </a:rPr>
                <a:t>Transformer Encoder</a:t>
              </a:r>
              <a:endPara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Pre-training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24E5E-94C9-C35E-BB82-6EB850B84671}"/>
              </a:ext>
            </a:extLst>
          </p:cNvPr>
          <p:cNvSpPr txBox="1"/>
          <p:nvPr/>
        </p:nvSpPr>
        <p:spPr>
          <a:xfrm>
            <a:off x="817880" y="1505904"/>
            <a:ext cx="10556240" cy="176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How?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[CLS] token loot at sentence 1 &amp; 2 using self-attention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Predict next sentence 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048F6B7-37EB-54A6-1B5E-048AAF2B33CE}"/>
              </a:ext>
            </a:extLst>
          </p:cNvPr>
          <p:cNvCxnSpPr/>
          <p:nvPr/>
        </p:nvCxnSpPr>
        <p:spPr>
          <a:xfrm flipV="1">
            <a:off x="7670800" y="3590084"/>
            <a:ext cx="0" cy="218440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0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0AE58D-CF52-671C-418D-64377E46B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0" y="2689183"/>
            <a:ext cx="5869934" cy="391934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Pre-training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24E5E-94C9-C35E-BB82-6EB850B84671}"/>
              </a:ext>
            </a:extLst>
          </p:cNvPr>
          <p:cNvSpPr txBox="1"/>
          <p:nvPr/>
        </p:nvSpPr>
        <p:spPr>
          <a:xfrm>
            <a:off x="817880" y="1505904"/>
            <a:ext cx="10556240" cy="176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How?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[MASK] token loot at sentence using self-attention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Predict masked token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54C9226-7B52-05B9-730D-8C39474F1228}"/>
              </a:ext>
            </a:extLst>
          </p:cNvPr>
          <p:cNvCxnSpPr>
            <a:cxnSpLocks/>
          </p:cNvCxnSpPr>
          <p:nvPr/>
        </p:nvCxnSpPr>
        <p:spPr>
          <a:xfrm flipV="1">
            <a:off x="10454640" y="3048000"/>
            <a:ext cx="0" cy="2787444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900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d tick or checkmark icon. Check mark icon in flat style on isolated...">
            <a:extLst>
              <a:ext uri="{FF2B5EF4-FFF2-40B4-BE49-F238E27FC236}">
                <a16:creationId xmlns:a16="http://schemas.microsoft.com/office/drawing/2014/main" id="{C60AA8CE-2079-25FD-4BCD-763F56FC8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2" y="1292999"/>
            <a:ext cx="12668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76" name="Picture 4" descr="베타) BERT 모델 동적 양자화하기 — 파이토치 한국어 튜토리얼 (PyTorch tutorials in Korean)">
            <a:extLst>
              <a:ext uri="{FF2B5EF4-FFF2-40B4-BE49-F238E27FC236}">
                <a16:creationId xmlns:a16="http://schemas.microsoft.com/office/drawing/2014/main" id="{0AE32502-711B-9861-B790-FA73917A1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3" y="2509272"/>
            <a:ext cx="4262437" cy="384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BCCE77-9F5B-DCBD-ECDA-08C87970CA27}"/>
              </a:ext>
            </a:extLst>
          </p:cNvPr>
          <p:cNvSpPr txBox="1"/>
          <p:nvPr/>
        </p:nvSpPr>
        <p:spPr>
          <a:xfrm>
            <a:off x="817880" y="1626454"/>
            <a:ext cx="10556240" cy="63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Pre-training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C37AF0-A450-F549-EE8E-E411A98CB82A}"/>
              </a:ext>
            </a:extLst>
          </p:cNvPr>
          <p:cNvSpPr txBox="1"/>
          <p:nvPr/>
        </p:nvSpPr>
        <p:spPr>
          <a:xfrm>
            <a:off x="5191762" y="2902767"/>
            <a:ext cx="7426960" cy="2790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Next sentence prediction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: </a:t>
            </a:r>
            <a:b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</a:br>
            <a:r>
              <a:rPr lang="en-US" altLang="ko-KR" sz="20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consider/understand the relationship </a:t>
            </a:r>
            <a:br>
              <a:rPr lang="en-US" altLang="ko-KR" sz="20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between sentences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Masked token prediction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: </a:t>
            </a:r>
            <a:b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</a:br>
            <a:r>
              <a:rPr lang="en-US" altLang="ko-KR" sz="20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Relationships within a single sentence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891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d tick or checkmark icon. Check mark icon in flat style on isolated...">
            <a:extLst>
              <a:ext uri="{FF2B5EF4-FFF2-40B4-BE49-F238E27FC236}">
                <a16:creationId xmlns:a16="http://schemas.microsoft.com/office/drawing/2014/main" id="{C4F6E652-2C5D-2C22-08C4-AC073B62A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37" y="1321418"/>
            <a:ext cx="12668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Red tick or checkmark icon. Check mark icon in flat style on isolated...">
            <a:extLst>
              <a:ext uri="{FF2B5EF4-FFF2-40B4-BE49-F238E27FC236}">
                <a16:creationId xmlns:a16="http://schemas.microsoft.com/office/drawing/2014/main" id="{C60AA8CE-2079-25FD-4BCD-763F56FC8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2" y="1292999"/>
            <a:ext cx="12668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76" name="Picture 4" descr="베타) BERT 모델 동적 양자화하기 — 파이토치 한국어 튜토리얼 (PyTorch tutorials in Korean)">
            <a:extLst>
              <a:ext uri="{FF2B5EF4-FFF2-40B4-BE49-F238E27FC236}">
                <a16:creationId xmlns:a16="http://schemas.microsoft.com/office/drawing/2014/main" id="{0AE32502-711B-9861-B790-FA73917A1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3" y="2509272"/>
            <a:ext cx="4262437" cy="384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BCCE77-9F5B-DCBD-ECDA-08C87970CA27}"/>
              </a:ext>
            </a:extLst>
          </p:cNvPr>
          <p:cNvSpPr txBox="1"/>
          <p:nvPr/>
        </p:nvSpPr>
        <p:spPr>
          <a:xfrm>
            <a:off x="817880" y="1626454"/>
            <a:ext cx="10556240" cy="63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Pre-training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FA601D-1F79-E7CB-A6E8-A39A4AF8F94F}"/>
              </a:ext>
            </a:extLst>
          </p:cNvPr>
          <p:cNvSpPr txBox="1"/>
          <p:nvPr/>
        </p:nvSpPr>
        <p:spPr>
          <a:xfrm>
            <a:off x="6096000" y="1626453"/>
            <a:ext cx="3568995" cy="63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Fine-Tuning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3C4AD6-B89B-5AFF-0FE8-F56A49343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1411"/>
            <a:ext cx="4404558" cy="3698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048B4-D352-2CDD-2692-F9B39A687FAB}"/>
              </a:ext>
            </a:extLst>
          </p:cNvPr>
          <p:cNvSpPr txBox="1"/>
          <p:nvPr/>
        </p:nvSpPr>
        <p:spPr>
          <a:xfrm>
            <a:off x="8851723" y="1720782"/>
            <a:ext cx="2634157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 QA task</a:t>
            </a: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778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Fine-Tuning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24E5E-94C9-C35E-BB82-6EB850B84671}"/>
              </a:ext>
            </a:extLst>
          </p:cNvPr>
          <p:cNvSpPr txBox="1"/>
          <p:nvPr/>
        </p:nvSpPr>
        <p:spPr>
          <a:xfrm>
            <a:off x="817880" y="1505904"/>
            <a:ext cx="10556240" cy="120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How?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Look for start/end span after [</a:t>
            </a:r>
            <a:r>
              <a:rPr lang="en-US" altLang="ko-KR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sep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token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881559-28BD-ED5D-8A5F-A6CD9D94D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122" y="2763171"/>
            <a:ext cx="4404558" cy="3698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EFAF74-DA75-EEDA-4649-003EFA1226FB}"/>
              </a:ext>
            </a:extLst>
          </p:cNvPr>
          <p:cNvSpPr txBox="1"/>
          <p:nvPr/>
        </p:nvSpPr>
        <p:spPr>
          <a:xfrm>
            <a:off x="3365323" y="696830"/>
            <a:ext cx="2634157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 QA task</a:t>
            </a: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83A3E43D-F1BA-FE32-73FF-E7C84768F696}"/>
              </a:ext>
            </a:extLst>
          </p:cNvPr>
          <p:cNvSpPr/>
          <p:nvPr/>
        </p:nvSpPr>
        <p:spPr>
          <a:xfrm>
            <a:off x="9794239" y="2587612"/>
            <a:ext cx="1579881" cy="3985908"/>
          </a:xfrm>
          <a:prstGeom prst="frame">
            <a:avLst>
              <a:gd name="adj1" fmla="val 468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F4366-5C61-A291-96E2-7206BFE7AD8C}"/>
              </a:ext>
            </a:extLst>
          </p:cNvPr>
          <p:cNvSpPr txBox="1"/>
          <p:nvPr/>
        </p:nvSpPr>
        <p:spPr>
          <a:xfrm>
            <a:off x="5537200" y="5989327"/>
            <a:ext cx="2634157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Sentence 1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5C25C-CB3E-1F68-5D0C-866671AF7B6E}"/>
              </a:ext>
            </a:extLst>
          </p:cNvPr>
          <p:cNvSpPr txBox="1"/>
          <p:nvPr/>
        </p:nvSpPr>
        <p:spPr>
          <a:xfrm>
            <a:off x="8171357" y="6301744"/>
            <a:ext cx="2634157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Sentence 2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0DC9980-A1AA-BED2-EFB6-DB5EBDEC7CE5}"/>
              </a:ext>
            </a:extLst>
          </p:cNvPr>
          <p:cNvCxnSpPr>
            <a:cxnSpLocks/>
          </p:cNvCxnSpPr>
          <p:nvPr/>
        </p:nvCxnSpPr>
        <p:spPr>
          <a:xfrm>
            <a:off x="7231557" y="6243594"/>
            <a:ext cx="6807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421437-44C0-106A-70CD-4CBDD103FC14}"/>
              </a:ext>
            </a:extLst>
          </p:cNvPr>
          <p:cNvCxnSpPr>
            <a:cxnSpLocks/>
          </p:cNvCxnSpPr>
          <p:nvPr/>
        </p:nvCxnSpPr>
        <p:spPr>
          <a:xfrm flipV="1">
            <a:off x="9488435" y="6301744"/>
            <a:ext cx="620765" cy="1433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43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Fine-Tuning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24E5E-94C9-C35E-BB82-6EB850B84671}"/>
              </a:ext>
            </a:extLst>
          </p:cNvPr>
          <p:cNvSpPr txBox="1"/>
          <p:nvPr/>
        </p:nvSpPr>
        <p:spPr>
          <a:xfrm>
            <a:off x="817880" y="1505904"/>
            <a:ext cx="10510520" cy="176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How?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Start vector S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End vector E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FAF74-DA75-EEDA-4649-003EFA1226FB}"/>
              </a:ext>
            </a:extLst>
          </p:cNvPr>
          <p:cNvSpPr txBox="1"/>
          <p:nvPr/>
        </p:nvSpPr>
        <p:spPr>
          <a:xfrm>
            <a:off x="3365323" y="696830"/>
            <a:ext cx="2634157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 QA task</a:t>
            </a: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24F3F-9D69-5B0B-C1CA-F2AEA68A1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107" y="2762250"/>
            <a:ext cx="5076825" cy="409575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E5305D-153C-1957-8057-C58D388F24CA}"/>
              </a:ext>
            </a:extLst>
          </p:cNvPr>
          <p:cNvSpPr/>
          <p:nvPr/>
        </p:nvSpPr>
        <p:spPr>
          <a:xfrm>
            <a:off x="6790214" y="2061687"/>
            <a:ext cx="1761172" cy="335968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681E763-6474-485A-935E-E0CAD9B4F57E}"/>
              </a:ext>
            </a:extLst>
          </p:cNvPr>
          <p:cNvSpPr/>
          <p:nvPr/>
        </p:nvSpPr>
        <p:spPr>
          <a:xfrm>
            <a:off x="9612948" y="2072535"/>
            <a:ext cx="1761172" cy="335968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5857AEB-9118-B85E-4252-4CBC1C8ADC51}"/>
              </a:ext>
            </a:extLst>
          </p:cNvPr>
          <p:cNvCxnSpPr>
            <a:cxnSpLocks/>
          </p:cNvCxnSpPr>
          <p:nvPr/>
        </p:nvCxnSpPr>
        <p:spPr>
          <a:xfrm>
            <a:off x="6790214" y="2397655"/>
            <a:ext cx="3227546" cy="494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7A64468-E037-DEFF-7C60-8B2110D1FEA5}"/>
              </a:ext>
            </a:extLst>
          </p:cNvPr>
          <p:cNvCxnSpPr>
            <a:cxnSpLocks/>
          </p:cNvCxnSpPr>
          <p:nvPr/>
        </p:nvCxnSpPr>
        <p:spPr>
          <a:xfrm>
            <a:off x="8542893" y="2397655"/>
            <a:ext cx="2831227" cy="5666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5678E9C-6F1E-2DDA-83E3-2D5A60167AFE}"/>
              </a:ext>
            </a:extLst>
          </p:cNvPr>
          <p:cNvCxnSpPr>
            <a:cxnSpLocks/>
          </p:cNvCxnSpPr>
          <p:nvPr/>
        </p:nvCxnSpPr>
        <p:spPr>
          <a:xfrm>
            <a:off x="9612948" y="2408503"/>
            <a:ext cx="484465" cy="55578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C3BF4AB-F3ED-B74D-996B-F660354DFB56}"/>
              </a:ext>
            </a:extLst>
          </p:cNvPr>
          <p:cNvCxnSpPr/>
          <p:nvPr/>
        </p:nvCxnSpPr>
        <p:spPr>
          <a:xfrm flipH="1">
            <a:off x="11349613" y="2408503"/>
            <a:ext cx="24507" cy="55578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4986037-0C52-C156-DD6E-DFD6DD72310A}"/>
              </a:ext>
            </a:extLst>
          </p:cNvPr>
          <p:cNvSpPr txBox="1"/>
          <p:nvPr/>
        </p:nvSpPr>
        <p:spPr>
          <a:xfrm>
            <a:off x="6923385" y="1979502"/>
            <a:ext cx="166782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Start vector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B4AA07-42AC-0566-2AAE-E4002BCCF73E}"/>
              </a:ext>
            </a:extLst>
          </p:cNvPr>
          <p:cNvSpPr txBox="1"/>
          <p:nvPr/>
        </p:nvSpPr>
        <p:spPr>
          <a:xfrm>
            <a:off x="9835038" y="1979397"/>
            <a:ext cx="166782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End vector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화살표: 위쪽 25">
            <a:extLst>
              <a:ext uri="{FF2B5EF4-FFF2-40B4-BE49-F238E27FC236}">
                <a16:creationId xmlns:a16="http://schemas.microsoft.com/office/drawing/2014/main" id="{5D66CADA-F2FA-3C74-F982-EF22D4890B61}"/>
              </a:ext>
            </a:extLst>
          </p:cNvPr>
          <p:cNvSpPr/>
          <p:nvPr/>
        </p:nvSpPr>
        <p:spPr>
          <a:xfrm>
            <a:off x="7545546" y="1539878"/>
            <a:ext cx="264160" cy="473494"/>
          </a:xfrm>
          <a:prstGeom prst="up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58B53CA1-9FC1-E60F-DC61-F37726F935C8}"/>
              </a:ext>
            </a:extLst>
          </p:cNvPr>
          <p:cNvSpPr/>
          <p:nvPr/>
        </p:nvSpPr>
        <p:spPr>
          <a:xfrm>
            <a:off x="10404792" y="1539878"/>
            <a:ext cx="264160" cy="473494"/>
          </a:xfrm>
          <a:prstGeom prst="up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52F709-F47F-40F5-FC5B-18F0D2D6F08C}"/>
              </a:ext>
            </a:extLst>
          </p:cNvPr>
          <p:cNvSpPr txBox="1"/>
          <p:nvPr/>
        </p:nvSpPr>
        <p:spPr>
          <a:xfrm>
            <a:off x="8431867" y="1406226"/>
            <a:ext cx="2634157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Softmax</a:t>
            </a: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698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Fine-Tuning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24E5E-94C9-C35E-BB82-6EB850B84671}"/>
              </a:ext>
            </a:extLst>
          </p:cNvPr>
          <p:cNvSpPr txBox="1"/>
          <p:nvPr/>
        </p:nvSpPr>
        <p:spPr>
          <a:xfrm>
            <a:off x="817880" y="1505904"/>
            <a:ext cx="10556240" cy="120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How?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 other words, find the start and end points in the paragraph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FAF74-DA75-EEDA-4649-003EFA1226FB}"/>
              </a:ext>
            </a:extLst>
          </p:cNvPr>
          <p:cNvSpPr txBox="1"/>
          <p:nvPr/>
        </p:nvSpPr>
        <p:spPr>
          <a:xfrm>
            <a:off x="3365323" y="696830"/>
            <a:ext cx="2634157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 QA task</a:t>
            </a: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93881D-FFE2-D941-1008-6A9EC0083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2948291"/>
            <a:ext cx="8001000" cy="2990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55C328-E4BC-0E57-7882-BBAB23438B07}"/>
              </a:ext>
            </a:extLst>
          </p:cNvPr>
          <p:cNvSpPr txBox="1"/>
          <p:nvPr/>
        </p:nvSpPr>
        <p:spPr>
          <a:xfrm>
            <a:off x="5010061" y="5939141"/>
            <a:ext cx="2634157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&lt;Paragraph&gt;</a:t>
            </a: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3733023-0E70-173F-860E-00171058B7E5}"/>
              </a:ext>
            </a:extLst>
          </p:cNvPr>
          <p:cNvCxnSpPr/>
          <p:nvPr/>
        </p:nvCxnSpPr>
        <p:spPr>
          <a:xfrm>
            <a:off x="7813040" y="4643120"/>
            <a:ext cx="7620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27D27ED-DADB-493E-A4F5-701C83B9EF94}"/>
              </a:ext>
            </a:extLst>
          </p:cNvPr>
          <p:cNvCxnSpPr>
            <a:cxnSpLocks/>
          </p:cNvCxnSpPr>
          <p:nvPr/>
        </p:nvCxnSpPr>
        <p:spPr>
          <a:xfrm>
            <a:off x="2357120" y="5252720"/>
            <a:ext cx="9245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2A1BC6-F45B-B9EE-986D-0BC6479C6C96}"/>
              </a:ext>
            </a:extLst>
          </p:cNvPr>
          <p:cNvCxnSpPr>
            <a:cxnSpLocks/>
          </p:cNvCxnSpPr>
          <p:nvPr/>
        </p:nvCxnSpPr>
        <p:spPr>
          <a:xfrm flipH="1">
            <a:off x="1849120" y="5252720"/>
            <a:ext cx="508000" cy="162560"/>
          </a:xfrm>
          <a:prstGeom prst="straightConnector1">
            <a:avLst/>
          </a:prstGeom>
          <a:ln w="57150">
            <a:prstDash val="sysDot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5DCAFB4-1AA5-4724-1605-92CF105447FF}"/>
              </a:ext>
            </a:extLst>
          </p:cNvPr>
          <p:cNvCxnSpPr>
            <a:cxnSpLocks/>
          </p:cNvCxnSpPr>
          <p:nvPr/>
        </p:nvCxnSpPr>
        <p:spPr>
          <a:xfrm>
            <a:off x="8575040" y="4643120"/>
            <a:ext cx="1681480" cy="235904"/>
          </a:xfrm>
          <a:prstGeom prst="straightConnector1">
            <a:avLst/>
          </a:prstGeom>
          <a:ln w="57150">
            <a:prstDash val="sysDot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048DFC8-4C28-E912-5771-D67E62779560}"/>
              </a:ext>
            </a:extLst>
          </p:cNvPr>
          <p:cNvSpPr txBox="1"/>
          <p:nvPr/>
        </p:nvSpPr>
        <p:spPr>
          <a:xfrm>
            <a:off x="1121321" y="5252719"/>
            <a:ext cx="930999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End</a:t>
            </a: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39A64-FE26-DF30-03D7-A04743EFC3FC}"/>
              </a:ext>
            </a:extLst>
          </p:cNvPr>
          <p:cNvSpPr txBox="1"/>
          <p:nvPr/>
        </p:nvSpPr>
        <p:spPr>
          <a:xfrm>
            <a:off x="10256520" y="4624290"/>
            <a:ext cx="930999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Start</a:t>
            </a: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204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otivating Self-Attention | Ryan Xu | Towards Data Science">
            <a:extLst>
              <a:ext uri="{FF2B5EF4-FFF2-40B4-BE49-F238E27FC236}">
                <a16:creationId xmlns:a16="http://schemas.microsoft.com/office/drawing/2014/main" id="{ABE23FAD-8652-1C10-249E-F5B48EA56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984" y="4664075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주황색 화살표 디자인 벡터 둥근 라인 5 화살표 일러스트, 화살표 클립 아트, 활, 스케치 화살 PNG, 일러스트 및 벡터 에 대한  무료 다운로드 - Pngtree">
            <a:extLst>
              <a:ext uri="{FF2B5EF4-FFF2-40B4-BE49-F238E27FC236}">
                <a16:creationId xmlns:a16="http://schemas.microsoft.com/office/drawing/2014/main" id="{86697DA2-210A-D2CD-2FDE-CAD1555D2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83333">
            <a:off x="2641009" y="3134572"/>
            <a:ext cx="1647142" cy="164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화살표 빨간화살표 : 레몬쓰 - 네이버 OGQ마켓">
            <a:extLst>
              <a:ext uri="{FF2B5EF4-FFF2-40B4-BE49-F238E27FC236}">
                <a16:creationId xmlns:a16="http://schemas.microsoft.com/office/drawing/2014/main" id="{08B3F524-61F6-96F9-1197-BD5D9ADB4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05075" flipH="1">
            <a:off x="6333303" y="3386061"/>
            <a:ext cx="2068512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0B957B7-BAC7-E7DB-C693-85694D054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7421" y="2002883"/>
            <a:ext cx="3296939" cy="461420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BERT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5F3C8BF-0CC8-C784-CC72-24CF6E1C23E9}"/>
              </a:ext>
            </a:extLst>
          </p:cNvPr>
          <p:cNvSpPr txBox="1">
            <a:spLocks/>
          </p:cNvSpPr>
          <p:nvPr/>
        </p:nvSpPr>
        <p:spPr>
          <a:xfrm>
            <a:off x="76200" y="2144027"/>
            <a:ext cx="12288520" cy="14838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ko-KR" sz="36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Bidirectional </a:t>
            </a:r>
            <a:r>
              <a:rPr lang="en-US" altLang="ko-KR" sz="36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Encoder</a:t>
            </a: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Representations </a:t>
            </a:r>
            <a:b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from </a:t>
            </a:r>
            <a:r>
              <a:rPr lang="en-US" altLang="ko-KR" sz="36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Transformer</a:t>
            </a:r>
            <a:endParaRPr lang="ko-KR" altLang="en-US" sz="3600" dirty="0">
              <a:solidFill>
                <a:srgbClr val="C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0AA72FE-1FBD-03C7-CB00-1C20BCFAE9CB}"/>
              </a:ext>
            </a:extLst>
          </p:cNvPr>
          <p:cNvSpPr txBox="1">
            <a:spLocks/>
          </p:cNvSpPr>
          <p:nvPr/>
        </p:nvSpPr>
        <p:spPr>
          <a:xfrm>
            <a:off x="1420885" y="5824127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Self-attention</a:t>
            </a: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048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2C5982-19FD-2E86-6D76-CC448C08D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92" y="2081162"/>
            <a:ext cx="9705975" cy="2714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460D1-D708-A7D3-436E-37A56B3F6751}"/>
              </a:ext>
            </a:extLst>
          </p:cNvPr>
          <p:cNvSpPr txBox="1"/>
          <p:nvPr/>
        </p:nvSpPr>
        <p:spPr>
          <a:xfrm>
            <a:off x="817880" y="1661253"/>
            <a:ext cx="962152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SQuAD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dataset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A65D8A-6873-BD05-70A1-FC1CE497A006}"/>
              </a:ext>
            </a:extLst>
          </p:cNvPr>
          <p:cNvSpPr txBox="1"/>
          <p:nvPr/>
        </p:nvSpPr>
        <p:spPr>
          <a:xfrm>
            <a:off x="7721600" y="1941329"/>
            <a:ext cx="2847163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Question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695ABF-CF59-32AE-31D8-2D35714B419C}"/>
              </a:ext>
            </a:extLst>
          </p:cNvPr>
          <p:cNvSpPr txBox="1"/>
          <p:nvPr/>
        </p:nvSpPr>
        <p:spPr>
          <a:xfrm>
            <a:off x="7891071" y="3395405"/>
            <a:ext cx="250822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Answer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1D150-D2CD-57B2-D610-33507BBAAAD5}"/>
              </a:ext>
            </a:extLst>
          </p:cNvPr>
          <p:cNvSpPr txBox="1"/>
          <p:nvPr/>
        </p:nvSpPr>
        <p:spPr>
          <a:xfrm>
            <a:off x="2910840" y="4235634"/>
            <a:ext cx="962152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Content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3117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5AAEBA-ED72-8BE3-833C-B1CF70BE9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1270000"/>
            <a:ext cx="5191601" cy="536669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1430CE9E-A231-E05F-AAAE-B02FDA22AE4E}"/>
              </a:ext>
            </a:extLst>
          </p:cNvPr>
          <p:cNvSpPr/>
          <p:nvPr/>
        </p:nvSpPr>
        <p:spPr>
          <a:xfrm>
            <a:off x="980439" y="3830321"/>
            <a:ext cx="4912281" cy="1584957"/>
          </a:xfrm>
          <a:prstGeom prst="frame">
            <a:avLst>
              <a:gd name="adj1" fmla="val 4688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D7C0613-D309-ED0D-C89C-C2CC3ABEFD54}"/>
              </a:ext>
            </a:extLst>
          </p:cNvPr>
          <p:cNvSpPr/>
          <p:nvPr/>
        </p:nvSpPr>
        <p:spPr>
          <a:xfrm>
            <a:off x="1945640" y="5679440"/>
            <a:ext cx="1889760" cy="243840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732F2C-6307-AE6D-A2F7-488E1B80A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279" y="1300478"/>
            <a:ext cx="5679247" cy="4517944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3492DBD-E35D-5253-D899-902E68409EF4}"/>
              </a:ext>
            </a:extLst>
          </p:cNvPr>
          <p:cNvSpPr/>
          <p:nvPr/>
        </p:nvSpPr>
        <p:spPr>
          <a:xfrm>
            <a:off x="7188120" y="5212080"/>
            <a:ext cx="1945720" cy="203198"/>
          </a:xfrm>
          <a:prstGeom prst="roundRect">
            <a:avLst/>
          </a:prstGeom>
          <a:solidFill>
            <a:schemeClr val="accent4">
              <a:lumMod val="60000"/>
              <a:lumOff val="40000"/>
              <a:alpha val="34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D99CA508-7BA9-70B9-2D34-27FEAEC1D2A4}"/>
              </a:ext>
            </a:extLst>
          </p:cNvPr>
          <p:cNvSpPr/>
          <p:nvPr/>
        </p:nvSpPr>
        <p:spPr>
          <a:xfrm>
            <a:off x="6273799" y="4175760"/>
            <a:ext cx="5298441" cy="751839"/>
          </a:xfrm>
          <a:prstGeom prst="frame">
            <a:avLst>
              <a:gd name="adj1" fmla="val 874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012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2">
            <a:extLst>
              <a:ext uri="{FF2B5EF4-FFF2-40B4-BE49-F238E27FC236}">
                <a16:creationId xmlns:a16="http://schemas.microsoft.com/office/drawing/2014/main" id="{7316A881-3067-0DAD-18E6-A4AE1ED42EE4}"/>
              </a:ext>
            </a:extLst>
          </p:cNvPr>
          <p:cNvSpPr/>
          <p:nvPr/>
        </p:nvSpPr>
        <p:spPr>
          <a:xfrm rot="10800000">
            <a:off x="4023360" y="2316480"/>
            <a:ext cx="6878320" cy="3677920"/>
          </a:xfrm>
          <a:custGeom>
            <a:avLst/>
            <a:gdLst>
              <a:gd name="connsiteX0" fmla="*/ 0 w 6878320"/>
              <a:gd name="connsiteY0" fmla="*/ 0 h 3677920"/>
              <a:gd name="connsiteX1" fmla="*/ 5039360 w 6878320"/>
              <a:gd name="connsiteY1" fmla="*/ 0 h 3677920"/>
              <a:gd name="connsiteX2" fmla="*/ 6878320 w 6878320"/>
              <a:gd name="connsiteY2" fmla="*/ 1838960 h 3677920"/>
              <a:gd name="connsiteX3" fmla="*/ 6878320 w 6878320"/>
              <a:gd name="connsiteY3" fmla="*/ 3677920 h 3677920"/>
              <a:gd name="connsiteX4" fmla="*/ 0 w 6878320"/>
              <a:gd name="connsiteY4" fmla="*/ 3677920 h 3677920"/>
              <a:gd name="connsiteX5" fmla="*/ 0 w 6878320"/>
              <a:gd name="connsiteY5" fmla="*/ 0 h 3677920"/>
              <a:gd name="connsiteX0" fmla="*/ 0 w 6878320"/>
              <a:gd name="connsiteY0" fmla="*/ 0 h 3677920"/>
              <a:gd name="connsiteX1" fmla="*/ 2753360 w 6878320"/>
              <a:gd name="connsiteY1" fmla="*/ 0 h 3677920"/>
              <a:gd name="connsiteX2" fmla="*/ 6878320 w 6878320"/>
              <a:gd name="connsiteY2" fmla="*/ 1838960 h 3677920"/>
              <a:gd name="connsiteX3" fmla="*/ 6878320 w 6878320"/>
              <a:gd name="connsiteY3" fmla="*/ 3677920 h 3677920"/>
              <a:gd name="connsiteX4" fmla="*/ 0 w 6878320"/>
              <a:gd name="connsiteY4" fmla="*/ 3677920 h 3677920"/>
              <a:gd name="connsiteX5" fmla="*/ 0 w 6878320"/>
              <a:gd name="connsiteY5" fmla="*/ 0 h 3677920"/>
              <a:gd name="connsiteX0" fmla="*/ 0 w 6878320"/>
              <a:gd name="connsiteY0" fmla="*/ 0 h 3677920"/>
              <a:gd name="connsiteX1" fmla="*/ 2753360 w 6878320"/>
              <a:gd name="connsiteY1" fmla="*/ 0 h 3677920"/>
              <a:gd name="connsiteX2" fmla="*/ 5913120 w 6878320"/>
              <a:gd name="connsiteY2" fmla="*/ 2824480 h 3677920"/>
              <a:gd name="connsiteX3" fmla="*/ 6878320 w 6878320"/>
              <a:gd name="connsiteY3" fmla="*/ 3677920 h 3677920"/>
              <a:gd name="connsiteX4" fmla="*/ 0 w 6878320"/>
              <a:gd name="connsiteY4" fmla="*/ 3677920 h 3677920"/>
              <a:gd name="connsiteX5" fmla="*/ 0 w 6878320"/>
              <a:gd name="connsiteY5" fmla="*/ 0 h 367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320" h="3677920">
                <a:moveTo>
                  <a:pt x="0" y="0"/>
                </a:moveTo>
                <a:lnTo>
                  <a:pt x="2753360" y="0"/>
                </a:lnTo>
                <a:lnTo>
                  <a:pt x="5913120" y="2824480"/>
                </a:lnTo>
                <a:lnTo>
                  <a:pt x="6878320" y="3677920"/>
                </a:lnTo>
                <a:lnTo>
                  <a:pt x="0" y="36779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3D214C12-BD40-7AA1-629D-1F5144676B0A}"/>
              </a:ext>
            </a:extLst>
          </p:cNvPr>
          <p:cNvSpPr/>
          <p:nvPr/>
        </p:nvSpPr>
        <p:spPr>
          <a:xfrm>
            <a:off x="1209040" y="2316480"/>
            <a:ext cx="6878320" cy="3677920"/>
          </a:xfrm>
          <a:custGeom>
            <a:avLst/>
            <a:gdLst>
              <a:gd name="connsiteX0" fmla="*/ 0 w 6878320"/>
              <a:gd name="connsiteY0" fmla="*/ 0 h 3677920"/>
              <a:gd name="connsiteX1" fmla="*/ 5039360 w 6878320"/>
              <a:gd name="connsiteY1" fmla="*/ 0 h 3677920"/>
              <a:gd name="connsiteX2" fmla="*/ 6878320 w 6878320"/>
              <a:gd name="connsiteY2" fmla="*/ 1838960 h 3677920"/>
              <a:gd name="connsiteX3" fmla="*/ 6878320 w 6878320"/>
              <a:gd name="connsiteY3" fmla="*/ 3677920 h 3677920"/>
              <a:gd name="connsiteX4" fmla="*/ 0 w 6878320"/>
              <a:gd name="connsiteY4" fmla="*/ 3677920 h 3677920"/>
              <a:gd name="connsiteX5" fmla="*/ 0 w 6878320"/>
              <a:gd name="connsiteY5" fmla="*/ 0 h 3677920"/>
              <a:gd name="connsiteX0" fmla="*/ 0 w 6878320"/>
              <a:gd name="connsiteY0" fmla="*/ 0 h 3677920"/>
              <a:gd name="connsiteX1" fmla="*/ 2753360 w 6878320"/>
              <a:gd name="connsiteY1" fmla="*/ 0 h 3677920"/>
              <a:gd name="connsiteX2" fmla="*/ 6878320 w 6878320"/>
              <a:gd name="connsiteY2" fmla="*/ 1838960 h 3677920"/>
              <a:gd name="connsiteX3" fmla="*/ 6878320 w 6878320"/>
              <a:gd name="connsiteY3" fmla="*/ 3677920 h 3677920"/>
              <a:gd name="connsiteX4" fmla="*/ 0 w 6878320"/>
              <a:gd name="connsiteY4" fmla="*/ 3677920 h 3677920"/>
              <a:gd name="connsiteX5" fmla="*/ 0 w 6878320"/>
              <a:gd name="connsiteY5" fmla="*/ 0 h 3677920"/>
              <a:gd name="connsiteX0" fmla="*/ 0 w 6878320"/>
              <a:gd name="connsiteY0" fmla="*/ 0 h 3677920"/>
              <a:gd name="connsiteX1" fmla="*/ 2753360 w 6878320"/>
              <a:gd name="connsiteY1" fmla="*/ 0 h 3677920"/>
              <a:gd name="connsiteX2" fmla="*/ 5913120 w 6878320"/>
              <a:gd name="connsiteY2" fmla="*/ 2824480 h 3677920"/>
              <a:gd name="connsiteX3" fmla="*/ 6878320 w 6878320"/>
              <a:gd name="connsiteY3" fmla="*/ 3677920 h 3677920"/>
              <a:gd name="connsiteX4" fmla="*/ 0 w 6878320"/>
              <a:gd name="connsiteY4" fmla="*/ 3677920 h 3677920"/>
              <a:gd name="connsiteX5" fmla="*/ 0 w 6878320"/>
              <a:gd name="connsiteY5" fmla="*/ 0 h 367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320" h="3677920">
                <a:moveTo>
                  <a:pt x="0" y="0"/>
                </a:moveTo>
                <a:lnTo>
                  <a:pt x="2753360" y="0"/>
                </a:lnTo>
                <a:lnTo>
                  <a:pt x="5913120" y="2824480"/>
                </a:lnTo>
                <a:lnTo>
                  <a:pt x="6878320" y="3677920"/>
                </a:lnTo>
                <a:lnTo>
                  <a:pt x="0" y="36779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VS GPT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" name="Picture 2" descr="Bert - Sesame Workshop">
            <a:extLst>
              <a:ext uri="{FF2B5EF4-FFF2-40B4-BE49-F238E27FC236}">
                <a16:creationId xmlns:a16="http://schemas.microsoft.com/office/drawing/2014/main" id="{66E2EFAB-5A6F-9ACC-5542-5E95696F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760" y="4035724"/>
            <a:ext cx="3266440" cy="180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penAI 및 ChatGPT: 알고 싶은 모든 것 | AppMaster">
            <a:extLst>
              <a:ext uri="{FF2B5EF4-FFF2-40B4-BE49-F238E27FC236}">
                <a16:creationId xmlns:a16="http://schemas.microsoft.com/office/drawing/2014/main" id="{8758B2E6-6977-5477-942F-9AD961761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730" y="2495328"/>
            <a:ext cx="3094990" cy="173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61857CC-9E1D-3186-108C-A73759EFD22E}"/>
              </a:ext>
            </a:extLst>
          </p:cNvPr>
          <p:cNvSpPr txBox="1">
            <a:spLocks/>
          </p:cNvSpPr>
          <p:nvPr/>
        </p:nvSpPr>
        <p:spPr>
          <a:xfrm>
            <a:off x="1381760" y="2201444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BERT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5F3C8BF-0CC8-C784-CC72-24CF6E1C23E9}"/>
              </a:ext>
            </a:extLst>
          </p:cNvPr>
          <p:cNvSpPr txBox="1">
            <a:spLocks/>
          </p:cNvSpPr>
          <p:nvPr/>
        </p:nvSpPr>
        <p:spPr>
          <a:xfrm>
            <a:off x="9865360" y="4967973"/>
            <a:ext cx="191008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GPT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D56A60-4F38-E2A2-2CA2-C6D4C7CAD688}"/>
              </a:ext>
            </a:extLst>
          </p:cNvPr>
          <p:cNvSpPr txBox="1">
            <a:spLocks/>
          </p:cNvSpPr>
          <p:nvPr/>
        </p:nvSpPr>
        <p:spPr>
          <a:xfrm>
            <a:off x="5708650" y="3552158"/>
            <a:ext cx="191008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465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0C0920A-D021-D6B7-45F4-C3374D26ABD8}"/>
              </a:ext>
            </a:extLst>
          </p:cNvPr>
          <p:cNvCxnSpPr/>
          <p:nvPr/>
        </p:nvCxnSpPr>
        <p:spPr>
          <a:xfrm>
            <a:off x="775335" y="3429000"/>
            <a:ext cx="10546080" cy="0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724EBEE2-C128-01B1-CA67-DAACE73C8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165" y="3157537"/>
            <a:ext cx="590550" cy="542925"/>
          </a:xfrm>
          <a:prstGeom prst="rect">
            <a:avLst/>
          </a:prstGeom>
        </p:spPr>
      </p:pic>
      <p:sp>
        <p:nvSpPr>
          <p:cNvPr id="12" name="원형: 비어 있음 11">
            <a:extLst>
              <a:ext uri="{FF2B5EF4-FFF2-40B4-BE49-F238E27FC236}">
                <a16:creationId xmlns:a16="http://schemas.microsoft.com/office/drawing/2014/main" id="{194686D4-7E50-CFF7-2C65-F68CF681A5DE}"/>
              </a:ext>
            </a:extLst>
          </p:cNvPr>
          <p:cNvSpPr/>
          <p:nvPr/>
        </p:nvSpPr>
        <p:spPr>
          <a:xfrm>
            <a:off x="2352040" y="3157537"/>
            <a:ext cx="558800" cy="548640"/>
          </a:xfrm>
          <a:prstGeom prst="donut">
            <a:avLst>
              <a:gd name="adj" fmla="val 10143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5E95F0F-4410-90E2-45DE-F131FD94A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5" y="3141662"/>
            <a:ext cx="590550" cy="542925"/>
          </a:xfrm>
          <a:prstGeom prst="rect">
            <a:avLst/>
          </a:prstGeom>
        </p:spPr>
      </p:pic>
      <p:sp>
        <p:nvSpPr>
          <p:cNvPr id="16" name="원형: 비어 있음 15">
            <a:extLst>
              <a:ext uri="{FF2B5EF4-FFF2-40B4-BE49-F238E27FC236}">
                <a16:creationId xmlns:a16="http://schemas.microsoft.com/office/drawing/2014/main" id="{FBFBF340-A27E-40F5-6E64-64022636FCE7}"/>
              </a:ext>
            </a:extLst>
          </p:cNvPr>
          <p:cNvSpPr/>
          <p:nvPr/>
        </p:nvSpPr>
        <p:spPr>
          <a:xfrm>
            <a:off x="5489575" y="3141662"/>
            <a:ext cx="558800" cy="548640"/>
          </a:xfrm>
          <a:prstGeom prst="donut">
            <a:avLst>
              <a:gd name="adj" fmla="val 13847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F1240A0-0702-D665-FA85-AE4980E3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135" y="3157537"/>
            <a:ext cx="590550" cy="542925"/>
          </a:xfrm>
          <a:prstGeom prst="rect">
            <a:avLst/>
          </a:prstGeom>
        </p:spPr>
      </p:pic>
      <p:sp>
        <p:nvSpPr>
          <p:cNvPr id="18" name="원형: 비어 있음 17">
            <a:extLst>
              <a:ext uri="{FF2B5EF4-FFF2-40B4-BE49-F238E27FC236}">
                <a16:creationId xmlns:a16="http://schemas.microsoft.com/office/drawing/2014/main" id="{59405F7B-00DC-E5E1-25A8-BD64BEA47C0C}"/>
              </a:ext>
            </a:extLst>
          </p:cNvPr>
          <p:cNvSpPr/>
          <p:nvPr/>
        </p:nvSpPr>
        <p:spPr>
          <a:xfrm>
            <a:off x="8970010" y="3166426"/>
            <a:ext cx="558800" cy="548640"/>
          </a:xfrm>
          <a:prstGeom prst="donut">
            <a:avLst>
              <a:gd name="adj" fmla="val 10143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BFC74626-5E7F-545C-5C5A-319246A64949}"/>
              </a:ext>
            </a:extLst>
          </p:cNvPr>
          <p:cNvSpPr txBox="1">
            <a:spLocks/>
          </p:cNvSpPr>
          <p:nvPr/>
        </p:nvSpPr>
        <p:spPr>
          <a:xfrm>
            <a:off x="2142490" y="3372114"/>
            <a:ext cx="1095376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GPT-1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490D964A-0C9C-9D55-90AE-65D58ACB14E3}"/>
              </a:ext>
            </a:extLst>
          </p:cNvPr>
          <p:cNvSpPr txBox="1">
            <a:spLocks/>
          </p:cNvSpPr>
          <p:nvPr/>
        </p:nvSpPr>
        <p:spPr>
          <a:xfrm>
            <a:off x="5386705" y="3372113"/>
            <a:ext cx="1095376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BERT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949C2FEB-8869-513C-76AD-7CE4BA692BD3}"/>
              </a:ext>
            </a:extLst>
          </p:cNvPr>
          <p:cNvSpPr txBox="1">
            <a:spLocks/>
          </p:cNvSpPr>
          <p:nvPr/>
        </p:nvSpPr>
        <p:spPr>
          <a:xfrm>
            <a:off x="8760459" y="3372112"/>
            <a:ext cx="1095376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GPT-3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DAB267AE-314A-CCF1-0140-82970D505672}"/>
              </a:ext>
            </a:extLst>
          </p:cNvPr>
          <p:cNvSpPr txBox="1">
            <a:spLocks/>
          </p:cNvSpPr>
          <p:nvPr/>
        </p:nvSpPr>
        <p:spPr>
          <a:xfrm>
            <a:off x="2198053" y="2277795"/>
            <a:ext cx="1095376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2018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6CCD204D-5C46-5493-3A70-2879EC5E2E45}"/>
              </a:ext>
            </a:extLst>
          </p:cNvPr>
          <p:cNvSpPr txBox="1">
            <a:spLocks/>
          </p:cNvSpPr>
          <p:nvPr/>
        </p:nvSpPr>
        <p:spPr>
          <a:xfrm>
            <a:off x="5276690" y="2236786"/>
            <a:ext cx="1006793" cy="890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2019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2E408FB2-BBEB-3332-9045-F72DE28287AA}"/>
              </a:ext>
            </a:extLst>
          </p:cNvPr>
          <p:cNvSpPr txBox="1">
            <a:spLocks/>
          </p:cNvSpPr>
          <p:nvPr/>
        </p:nvSpPr>
        <p:spPr>
          <a:xfrm>
            <a:off x="8797925" y="2247925"/>
            <a:ext cx="1095376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2020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607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B826162-3C70-3798-C0D6-BD506F69B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81" y="1664334"/>
            <a:ext cx="3528122" cy="493776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VS GPT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61857CC-9E1D-3186-108C-A73759EFD22E}"/>
              </a:ext>
            </a:extLst>
          </p:cNvPr>
          <p:cNvSpPr txBox="1">
            <a:spLocks/>
          </p:cNvSpPr>
          <p:nvPr/>
        </p:nvSpPr>
        <p:spPr>
          <a:xfrm>
            <a:off x="817880" y="1302669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BERT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5F3C8BF-0CC8-C784-CC72-24CF6E1C23E9}"/>
              </a:ext>
            </a:extLst>
          </p:cNvPr>
          <p:cNvSpPr txBox="1">
            <a:spLocks/>
          </p:cNvSpPr>
          <p:nvPr/>
        </p:nvSpPr>
        <p:spPr>
          <a:xfrm>
            <a:off x="6274413" y="1298441"/>
            <a:ext cx="191008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GPT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D87B79-2DDD-AC52-B93B-45971D250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649" y="1584961"/>
            <a:ext cx="3833664" cy="5080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B2F19A8-B83B-FD57-BB8F-785DF850F877}"/>
              </a:ext>
            </a:extLst>
          </p:cNvPr>
          <p:cNvCxnSpPr/>
          <p:nvPr/>
        </p:nvCxnSpPr>
        <p:spPr>
          <a:xfrm>
            <a:off x="5917588" y="1463040"/>
            <a:ext cx="0" cy="5201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468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VS GPT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64B5BB-0142-9B35-714F-A72FBCFDCEFE}"/>
              </a:ext>
            </a:extLst>
          </p:cNvPr>
          <p:cNvSpPr txBox="1"/>
          <p:nvPr/>
        </p:nvSpPr>
        <p:spPr>
          <a:xfrm>
            <a:off x="817880" y="1706880"/>
            <a:ext cx="10556240" cy="462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GPT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Only next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token prediction (Language model)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Unidirectional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BERT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Masked token prediction (Masked language model)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Next sentence prediction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Bidirectional model</a:t>
            </a:r>
          </a:p>
          <a:p>
            <a:pPr>
              <a:lnSpc>
                <a:spcPct val="150000"/>
              </a:lnSpc>
            </a:pP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F1E1B-E0A0-8C4D-AE19-0F1075BDC316}"/>
              </a:ext>
            </a:extLst>
          </p:cNvPr>
          <p:cNvSpPr txBox="1"/>
          <p:nvPr/>
        </p:nvSpPr>
        <p:spPr>
          <a:xfrm>
            <a:off x="5826760" y="2905780"/>
            <a:ext cx="76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   am   a </a:t>
            </a:r>
            <a:endParaRPr lang="ko-KR" altLang="en-US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81D97-50F9-FDF9-DBE8-07F3EBB70CC9}"/>
              </a:ext>
            </a:extLst>
          </p:cNvPr>
          <p:cNvSpPr txBox="1"/>
          <p:nvPr/>
        </p:nvSpPr>
        <p:spPr>
          <a:xfrm>
            <a:off x="5826760" y="5151120"/>
            <a:ext cx="76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             a   student </a:t>
            </a:r>
            <a:endParaRPr lang="ko-KR" altLang="en-US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421AE86D-AA9A-599B-6AAD-B2AA6563CE27}"/>
              </a:ext>
            </a:extLst>
          </p:cNvPr>
          <p:cNvSpPr/>
          <p:nvPr/>
        </p:nvSpPr>
        <p:spPr>
          <a:xfrm>
            <a:off x="7741920" y="2956868"/>
            <a:ext cx="792480" cy="482600"/>
          </a:xfrm>
          <a:prstGeom prst="frame">
            <a:avLst>
              <a:gd name="adj1" fmla="val 5357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6EBEDB00-DF7A-2AE3-6FF7-0580555E1DFF}"/>
              </a:ext>
            </a:extLst>
          </p:cNvPr>
          <p:cNvSpPr/>
          <p:nvPr/>
        </p:nvSpPr>
        <p:spPr>
          <a:xfrm>
            <a:off x="6360160" y="5191740"/>
            <a:ext cx="792480" cy="482600"/>
          </a:xfrm>
          <a:prstGeom prst="frame">
            <a:avLst>
              <a:gd name="adj1" fmla="val 5357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174B3D0-4B75-56F5-B532-F82604750D8A}"/>
              </a:ext>
            </a:extLst>
          </p:cNvPr>
          <p:cNvCxnSpPr/>
          <p:nvPr/>
        </p:nvCxnSpPr>
        <p:spPr>
          <a:xfrm>
            <a:off x="5826760" y="3644740"/>
            <a:ext cx="34391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B8635C1-7415-19FA-1979-4E52FEE80BC8}"/>
              </a:ext>
            </a:extLst>
          </p:cNvPr>
          <p:cNvCxnSpPr>
            <a:cxnSpLocks/>
          </p:cNvCxnSpPr>
          <p:nvPr/>
        </p:nvCxnSpPr>
        <p:spPr>
          <a:xfrm>
            <a:off x="5826760" y="5886063"/>
            <a:ext cx="8559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25174AF-2E0F-9707-4ED3-202EF23DD2C9}"/>
              </a:ext>
            </a:extLst>
          </p:cNvPr>
          <p:cNvCxnSpPr>
            <a:cxnSpLocks/>
          </p:cNvCxnSpPr>
          <p:nvPr/>
        </p:nvCxnSpPr>
        <p:spPr>
          <a:xfrm flipH="1">
            <a:off x="6908800" y="5886063"/>
            <a:ext cx="24587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302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Conclusion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64B5BB-0142-9B35-714F-A72FBCFDCEFE}"/>
              </a:ext>
            </a:extLst>
          </p:cNvPr>
          <p:cNvSpPr txBox="1"/>
          <p:nvPr/>
        </p:nvSpPr>
        <p:spPr>
          <a:xfrm>
            <a:off x="817880" y="1439411"/>
            <a:ext cx="10429240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VS GPT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GPT only puts </a:t>
            </a:r>
            <a:r>
              <a:rPr lang="en-US" altLang="ko-KR" sz="24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one sentence as input when pre-training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Relationship between sentences is not learned </a:t>
            </a:r>
            <a:b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</a:b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in the pre-training stage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In the case of QA, context is important, but learning about these tasks is less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B20A3-E0AC-7727-9961-55824A3618AF}"/>
              </a:ext>
            </a:extLst>
          </p:cNvPr>
          <p:cNvSpPr txBox="1"/>
          <p:nvPr/>
        </p:nvSpPr>
        <p:spPr>
          <a:xfrm>
            <a:off x="3591560" y="549296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“GPT is unidirectional”</a:t>
            </a:r>
            <a:endParaRPr lang="ko-KR" alt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89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Conclusion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64B5BB-0142-9B35-714F-A72FBCFDCEFE}"/>
              </a:ext>
            </a:extLst>
          </p:cNvPr>
          <p:cNvSpPr txBox="1"/>
          <p:nvPr/>
        </p:nvSpPr>
        <p:spPr>
          <a:xfrm>
            <a:off x="817880" y="1439411"/>
            <a:ext cx="10998200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BERT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Masked token prediction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: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Relationships within a single sentence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Next sentence prediction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: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consider/understand the relationship between sentences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0" i="0" dirty="0">
                <a:solidFill>
                  <a:schemeClr val="accent2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it works better for down-stream tasks </a:t>
            </a:r>
            <a:r>
              <a:rPr lang="en-US" altLang="ko-KR" sz="24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because it has increased performance to be used for multiple tasks in the pre-training stage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B20A3-E0AC-7727-9961-55824A3618AF}"/>
              </a:ext>
            </a:extLst>
          </p:cNvPr>
          <p:cNvSpPr txBox="1"/>
          <p:nvPr/>
        </p:nvSpPr>
        <p:spPr>
          <a:xfrm>
            <a:off x="3632200" y="558800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“BERT is bidirectional”</a:t>
            </a:r>
            <a:endParaRPr lang="ko-KR" alt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269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1376680" y="307821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Thank you</a:t>
            </a:r>
            <a:endParaRPr lang="ko-KR" alt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19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BERT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AD9EB-5049-B7D9-5304-CE78E54107FA}"/>
              </a:ext>
            </a:extLst>
          </p:cNvPr>
          <p:cNvSpPr txBox="1"/>
          <p:nvPr/>
        </p:nvSpPr>
        <p:spPr>
          <a:xfrm>
            <a:off x="924560" y="2286000"/>
            <a:ext cx="10449560" cy="143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Getting good performance pre-trained language representation</a:t>
            </a: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Easy fine-tuning with down-stream tasks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490FD3A-ACDD-165F-1FA6-51EB1FDE95F8}"/>
              </a:ext>
            </a:extLst>
          </p:cNvPr>
          <p:cNvSpPr txBox="1">
            <a:spLocks/>
          </p:cNvSpPr>
          <p:nvPr/>
        </p:nvSpPr>
        <p:spPr>
          <a:xfrm>
            <a:off x="817880" y="1270000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Goal.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390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잘린 한쪽 모서리 2">
            <a:extLst>
              <a:ext uri="{FF2B5EF4-FFF2-40B4-BE49-F238E27FC236}">
                <a16:creationId xmlns:a16="http://schemas.microsoft.com/office/drawing/2014/main" id="{7316A881-3067-0DAD-18E6-A4AE1ED42EE4}"/>
              </a:ext>
            </a:extLst>
          </p:cNvPr>
          <p:cNvSpPr/>
          <p:nvPr/>
        </p:nvSpPr>
        <p:spPr>
          <a:xfrm rot="10800000">
            <a:off x="4023360" y="2316480"/>
            <a:ext cx="6878320" cy="3677920"/>
          </a:xfrm>
          <a:custGeom>
            <a:avLst/>
            <a:gdLst>
              <a:gd name="connsiteX0" fmla="*/ 0 w 6878320"/>
              <a:gd name="connsiteY0" fmla="*/ 0 h 3677920"/>
              <a:gd name="connsiteX1" fmla="*/ 5039360 w 6878320"/>
              <a:gd name="connsiteY1" fmla="*/ 0 h 3677920"/>
              <a:gd name="connsiteX2" fmla="*/ 6878320 w 6878320"/>
              <a:gd name="connsiteY2" fmla="*/ 1838960 h 3677920"/>
              <a:gd name="connsiteX3" fmla="*/ 6878320 w 6878320"/>
              <a:gd name="connsiteY3" fmla="*/ 3677920 h 3677920"/>
              <a:gd name="connsiteX4" fmla="*/ 0 w 6878320"/>
              <a:gd name="connsiteY4" fmla="*/ 3677920 h 3677920"/>
              <a:gd name="connsiteX5" fmla="*/ 0 w 6878320"/>
              <a:gd name="connsiteY5" fmla="*/ 0 h 3677920"/>
              <a:gd name="connsiteX0" fmla="*/ 0 w 6878320"/>
              <a:gd name="connsiteY0" fmla="*/ 0 h 3677920"/>
              <a:gd name="connsiteX1" fmla="*/ 2753360 w 6878320"/>
              <a:gd name="connsiteY1" fmla="*/ 0 h 3677920"/>
              <a:gd name="connsiteX2" fmla="*/ 6878320 w 6878320"/>
              <a:gd name="connsiteY2" fmla="*/ 1838960 h 3677920"/>
              <a:gd name="connsiteX3" fmla="*/ 6878320 w 6878320"/>
              <a:gd name="connsiteY3" fmla="*/ 3677920 h 3677920"/>
              <a:gd name="connsiteX4" fmla="*/ 0 w 6878320"/>
              <a:gd name="connsiteY4" fmla="*/ 3677920 h 3677920"/>
              <a:gd name="connsiteX5" fmla="*/ 0 w 6878320"/>
              <a:gd name="connsiteY5" fmla="*/ 0 h 3677920"/>
              <a:gd name="connsiteX0" fmla="*/ 0 w 6878320"/>
              <a:gd name="connsiteY0" fmla="*/ 0 h 3677920"/>
              <a:gd name="connsiteX1" fmla="*/ 2753360 w 6878320"/>
              <a:gd name="connsiteY1" fmla="*/ 0 h 3677920"/>
              <a:gd name="connsiteX2" fmla="*/ 5913120 w 6878320"/>
              <a:gd name="connsiteY2" fmla="*/ 2824480 h 3677920"/>
              <a:gd name="connsiteX3" fmla="*/ 6878320 w 6878320"/>
              <a:gd name="connsiteY3" fmla="*/ 3677920 h 3677920"/>
              <a:gd name="connsiteX4" fmla="*/ 0 w 6878320"/>
              <a:gd name="connsiteY4" fmla="*/ 3677920 h 3677920"/>
              <a:gd name="connsiteX5" fmla="*/ 0 w 6878320"/>
              <a:gd name="connsiteY5" fmla="*/ 0 h 367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320" h="3677920">
                <a:moveTo>
                  <a:pt x="0" y="0"/>
                </a:moveTo>
                <a:lnTo>
                  <a:pt x="2753360" y="0"/>
                </a:lnTo>
                <a:lnTo>
                  <a:pt x="5913120" y="2824480"/>
                </a:lnTo>
                <a:lnTo>
                  <a:pt x="6878320" y="3677920"/>
                </a:lnTo>
                <a:lnTo>
                  <a:pt x="0" y="36779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3D214C12-BD40-7AA1-629D-1F5144676B0A}"/>
              </a:ext>
            </a:extLst>
          </p:cNvPr>
          <p:cNvSpPr/>
          <p:nvPr/>
        </p:nvSpPr>
        <p:spPr>
          <a:xfrm>
            <a:off x="1209040" y="2316480"/>
            <a:ext cx="6878320" cy="3677920"/>
          </a:xfrm>
          <a:custGeom>
            <a:avLst/>
            <a:gdLst>
              <a:gd name="connsiteX0" fmla="*/ 0 w 6878320"/>
              <a:gd name="connsiteY0" fmla="*/ 0 h 3677920"/>
              <a:gd name="connsiteX1" fmla="*/ 5039360 w 6878320"/>
              <a:gd name="connsiteY1" fmla="*/ 0 h 3677920"/>
              <a:gd name="connsiteX2" fmla="*/ 6878320 w 6878320"/>
              <a:gd name="connsiteY2" fmla="*/ 1838960 h 3677920"/>
              <a:gd name="connsiteX3" fmla="*/ 6878320 w 6878320"/>
              <a:gd name="connsiteY3" fmla="*/ 3677920 h 3677920"/>
              <a:gd name="connsiteX4" fmla="*/ 0 w 6878320"/>
              <a:gd name="connsiteY4" fmla="*/ 3677920 h 3677920"/>
              <a:gd name="connsiteX5" fmla="*/ 0 w 6878320"/>
              <a:gd name="connsiteY5" fmla="*/ 0 h 3677920"/>
              <a:gd name="connsiteX0" fmla="*/ 0 w 6878320"/>
              <a:gd name="connsiteY0" fmla="*/ 0 h 3677920"/>
              <a:gd name="connsiteX1" fmla="*/ 2753360 w 6878320"/>
              <a:gd name="connsiteY1" fmla="*/ 0 h 3677920"/>
              <a:gd name="connsiteX2" fmla="*/ 6878320 w 6878320"/>
              <a:gd name="connsiteY2" fmla="*/ 1838960 h 3677920"/>
              <a:gd name="connsiteX3" fmla="*/ 6878320 w 6878320"/>
              <a:gd name="connsiteY3" fmla="*/ 3677920 h 3677920"/>
              <a:gd name="connsiteX4" fmla="*/ 0 w 6878320"/>
              <a:gd name="connsiteY4" fmla="*/ 3677920 h 3677920"/>
              <a:gd name="connsiteX5" fmla="*/ 0 w 6878320"/>
              <a:gd name="connsiteY5" fmla="*/ 0 h 3677920"/>
              <a:gd name="connsiteX0" fmla="*/ 0 w 6878320"/>
              <a:gd name="connsiteY0" fmla="*/ 0 h 3677920"/>
              <a:gd name="connsiteX1" fmla="*/ 2753360 w 6878320"/>
              <a:gd name="connsiteY1" fmla="*/ 0 h 3677920"/>
              <a:gd name="connsiteX2" fmla="*/ 5913120 w 6878320"/>
              <a:gd name="connsiteY2" fmla="*/ 2824480 h 3677920"/>
              <a:gd name="connsiteX3" fmla="*/ 6878320 w 6878320"/>
              <a:gd name="connsiteY3" fmla="*/ 3677920 h 3677920"/>
              <a:gd name="connsiteX4" fmla="*/ 0 w 6878320"/>
              <a:gd name="connsiteY4" fmla="*/ 3677920 h 3677920"/>
              <a:gd name="connsiteX5" fmla="*/ 0 w 6878320"/>
              <a:gd name="connsiteY5" fmla="*/ 0 h 367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320" h="3677920">
                <a:moveTo>
                  <a:pt x="0" y="0"/>
                </a:moveTo>
                <a:lnTo>
                  <a:pt x="2753360" y="0"/>
                </a:lnTo>
                <a:lnTo>
                  <a:pt x="5913120" y="2824480"/>
                </a:lnTo>
                <a:lnTo>
                  <a:pt x="6878320" y="3677920"/>
                </a:lnTo>
                <a:lnTo>
                  <a:pt x="0" y="36779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VS GPT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" name="Picture 2" descr="Bert - Sesame Workshop">
            <a:extLst>
              <a:ext uri="{FF2B5EF4-FFF2-40B4-BE49-F238E27FC236}">
                <a16:creationId xmlns:a16="http://schemas.microsoft.com/office/drawing/2014/main" id="{66E2EFAB-5A6F-9ACC-5542-5E95696FB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760" y="4035724"/>
            <a:ext cx="3266440" cy="180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penAI 및 ChatGPT: 알고 싶은 모든 것 | AppMaster">
            <a:extLst>
              <a:ext uri="{FF2B5EF4-FFF2-40B4-BE49-F238E27FC236}">
                <a16:creationId xmlns:a16="http://schemas.microsoft.com/office/drawing/2014/main" id="{8758B2E6-6977-5477-942F-9AD961761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730" y="2495328"/>
            <a:ext cx="3094990" cy="173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61857CC-9E1D-3186-108C-A73759EFD22E}"/>
              </a:ext>
            </a:extLst>
          </p:cNvPr>
          <p:cNvSpPr txBox="1">
            <a:spLocks/>
          </p:cNvSpPr>
          <p:nvPr/>
        </p:nvSpPr>
        <p:spPr>
          <a:xfrm>
            <a:off x="1381760" y="2201444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BERT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5F3C8BF-0CC8-C784-CC72-24CF6E1C23E9}"/>
              </a:ext>
            </a:extLst>
          </p:cNvPr>
          <p:cNvSpPr txBox="1">
            <a:spLocks/>
          </p:cNvSpPr>
          <p:nvPr/>
        </p:nvSpPr>
        <p:spPr>
          <a:xfrm>
            <a:off x="9865360" y="4967973"/>
            <a:ext cx="191008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GPT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6D56A60-4F38-E2A2-2CA2-C6D4C7CAD688}"/>
              </a:ext>
            </a:extLst>
          </p:cNvPr>
          <p:cNvSpPr txBox="1">
            <a:spLocks/>
          </p:cNvSpPr>
          <p:nvPr/>
        </p:nvSpPr>
        <p:spPr>
          <a:xfrm>
            <a:off x="5708650" y="3552158"/>
            <a:ext cx="191008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VS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445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76" name="Picture 4" descr="베타) BERT 모델 동적 양자화하기 — 파이토치 한국어 튜토리얼 (PyTorch tutorials in Korean)">
            <a:extLst>
              <a:ext uri="{FF2B5EF4-FFF2-40B4-BE49-F238E27FC236}">
                <a16:creationId xmlns:a16="http://schemas.microsoft.com/office/drawing/2014/main" id="{0AE32502-711B-9861-B790-FA73917A1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3" y="2509272"/>
            <a:ext cx="4262437" cy="384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BCCE77-9F5B-DCBD-ECDA-08C87970CA27}"/>
              </a:ext>
            </a:extLst>
          </p:cNvPr>
          <p:cNvSpPr txBox="1"/>
          <p:nvPr/>
        </p:nvSpPr>
        <p:spPr>
          <a:xfrm>
            <a:off x="817880" y="1626454"/>
            <a:ext cx="10556240" cy="63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Pre-training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FA601D-1F79-E7CB-A6E8-A39A4AF8F94F}"/>
              </a:ext>
            </a:extLst>
          </p:cNvPr>
          <p:cNvSpPr txBox="1"/>
          <p:nvPr/>
        </p:nvSpPr>
        <p:spPr>
          <a:xfrm>
            <a:off x="6096000" y="1626453"/>
            <a:ext cx="3568995" cy="63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Fine-Tuning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3C4AD6-B89B-5AFF-0FE8-F56A4934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51411"/>
            <a:ext cx="4404558" cy="3698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048B4-D352-2CDD-2692-F9B39A687FAB}"/>
              </a:ext>
            </a:extLst>
          </p:cNvPr>
          <p:cNvSpPr txBox="1"/>
          <p:nvPr/>
        </p:nvSpPr>
        <p:spPr>
          <a:xfrm>
            <a:off x="8851723" y="1720782"/>
            <a:ext cx="2634157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 QA task</a:t>
            </a: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5030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d tick or checkmark icon. Check mark icon in flat style on isolated...">
            <a:extLst>
              <a:ext uri="{FF2B5EF4-FFF2-40B4-BE49-F238E27FC236}">
                <a16:creationId xmlns:a16="http://schemas.microsoft.com/office/drawing/2014/main" id="{C60AA8CE-2079-25FD-4BCD-763F56FC8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72" y="1292999"/>
            <a:ext cx="12668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76" name="Picture 4" descr="베타) BERT 모델 동적 양자화하기 — 파이토치 한국어 튜토리얼 (PyTorch tutorials in Korean)">
            <a:extLst>
              <a:ext uri="{FF2B5EF4-FFF2-40B4-BE49-F238E27FC236}">
                <a16:creationId xmlns:a16="http://schemas.microsoft.com/office/drawing/2014/main" id="{0AE32502-711B-9861-B790-FA73917A1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3" y="2509272"/>
            <a:ext cx="4262437" cy="384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BCCE77-9F5B-DCBD-ECDA-08C87970CA27}"/>
              </a:ext>
            </a:extLst>
          </p:cNvPr>
          <p:cNvSpPr txBox="1"/>
          <p:nvPr/>
        </p:nvSpPr>
        <p:spPr>
          <a:xfrm>
            <a:off x="817880" y="1626454"/>
            <a:ext cx="10556240" cy="63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Pre-training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FA601D-1F79-E7CB-A6E8-A39A4AF8F94F}"/>
              </a:ext>
            </a:extLst>
          </p:cNvPr>
          <p:cNvSpPr txBox="1"/>
          <p:nvPr/>
        </p:nvSpPr>
        <p:spPr>
          <a:xfrm>
            <a:off x="6096000" y="1626453"/>
            <a:ext cx="3568995" cy="638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Fine-Tuning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3C4AD6-B89B-5AFF-0FE8-F56A49343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51411"/>
            <a:ext cx="4404558" cy="3698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048B4-D352-2CDD-2692-F9B39A687FAB}"/>
              </a:ext>
            </a:extLst>
          </p:cNvPr>
          <p:cNvSpPr txBox="1"/>
          <p:nvPr/>
        </p:nvSpPr>
        <p:spPr>
          <a:xfrm>
            <a:off x="8851723" y="1720782"/>
            <a:ext cx="2634157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 QA task</a:t>
            </a: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331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Pre-training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76" name="Picture 4" descr="베타) BERT 모델 동적 양자화하기 — 파이토치 한국어 튜토리얼 (PyTorch tutorials in Korean)">
            <a:extLst>
              <a:ext uri="{FF2B5EF4-FFF2-40B4-BE49-F238E27FC236}">
                <a16:creationId xmlns:a16="http://schemas.microsoft.com/office/drawing/2014/main" id="{0AE32502-711B-9861-B790-FA73917A1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23" y="1575926"/>
            <a:ext cx="5512117" cy="496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3C2B072-659F-9F7E-E0A4-52272F194C43}"/>
              </a:ext>
            </a:extLst>
          </p:cNvPr>
          <p:cNvSpPr/>
          <p:nvPr/>
        </p:nvSpPr>
        <p:spPr>
          <a:xfrm>
            <a:off x="3434080" y="3088640"/>
            <a:ext cx="4947920" cy="112776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CBED3-24FD-AFB9-5A5B-2EB0CCC49116}"/>
              </a:ext>
            </a:extLst>
          </p:cNvPr>
          <p:cNvSpPr txBox="1"/>
          <p:nvPr/>
        </p:nvSpPr>
        <p:spPr>
          <a:xfrm>
            <a:off x="4301401" y="3284655"/>
            <a:ext cx="494792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Transformer Encoder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751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Pre-training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76" name="Picture 4" descr="베타) BERT 모델 동적 양자화하기 — 파이토치 한국어 튜토리얼 (PyTorch tutorials in Korean)">
            <a:extLst>
              <a:ext uri="{FF2B5EF4-FFF2-40B4-BE49-F238E27FC236}">
                <a16:creationId xmlns:a16="http://schemas.microsoft.com/office/drawing/2014/main" id="{0AE32502-711B-9861-B790-FA73917A1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523" y="1575926"/>
            <a:ext cx="5512117" cy="496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3C2B072-659F-9F7E-E0A4-52272F194C43}"/>
              </a:ext>
            </a:extLst>
          </p:cNvPr>
          <p:cNvSpPr/>
          <p:nvPr/>
        </p:nvSpPr>
        <p:spPr>
          <a:xfrm>
            <a:off x="3434080" y="3088640"/>
            <a:ext cx="4947920" cy="112776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CBED3-24FD-AFB9-5A5B-2EB0CCC49116}"/>
              </a:ext>
            </a:extLst>
          </p:cNvPr>
          <p:cNvSpPr txBox="1"/>
          <p:nvPr/>
        </p:nvSpPr>
        <p:spPr>
          <a:xfrm>
            <a:off x="4301401" y="3284655"/>
            <a:ext cx="494792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Transformer Encoder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22C841AE-D334-B529-C81E-9001B6353153}"/>
              </a:ext>
            </a:extLst>
          </p:cNvPr>
          <p:cNvSpPr/>
          <p:nvPr/>
        </p:nvSpPr>
        <p:spPr>
          <a:xfrm>
            <a:off x="4013200" y="5872479"/>
            <a:ext cx="1666240" cy="813926"/>
          </a:xfrm>
          <a:prstGeom prst="donut">
            <a:avLst>
              <a:gd name="adj" fmla="val 617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원형: 비어 있음 2">
            <a:extLst>
              <a:ext uri="{FF2B5EF4-FFF2-40B4-BE49-F238E27FC236}">
                <a16:creationId xmlns:a16="http://schemas.microsoft.com/office/drawing/2014/main" id="{D7B50B7E-D8DC-4CB1-B17B-B75CA48D16D7}"/>
              </a:ext>
            </a:extLst>
          </p:cNvPr>
          <p:cNvSpPr/>
          <p:nvPr/>
        </p:nvSpPr>
        <p:spPr>
          <a:xfrm>
            <a:off x="6528117" y="5872479"/>
            <a:ext cx="1666240" cy="813926"/>
          </a:xfrm>
          <a:prstGeom prst="donut">
            <a:avLst>
              <a:gd name="adj" fmla="val 617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6298B244-F9C0-ED00-6245-CC8C001748A2}"/>
              </a:ext>
            </a:extLst>
          </p:cNvPr>
          <p:cNvSpPr/>
          <p:nvPr/>
        </p:nvSpPr>
        <p:spPr>
          <a:xfrm>
            <a:off x="3164523" y="5138147"/>
            <a:ext cx="965200" cy="581370"/>
          </a:xfrm>
          <a:prstGeom prst="donut">
            <a:avLst>
              <a:gd name="adj" fmla="val 617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5787F4A1-084C-4744-C790-F3F767FBA1A8}"/>
              </a:ext>
            </a:extLst>
          </p:cNvPr>
          <p:cNvSpPr/>
          <p:nvPr/>
        </p:nvSpPr>
        <p:spPr>
          <a:xfrm>
            <a:off x="5810161" y="5157903"/>
            <a:ext cx="965200" cy="581370"/>
          </a:xfrm>
          <a:prstGeom prst="donut">
            <a:avLst>
              <a:gd name="adj" fmla="val 617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AC210FD-9A3A-BF8D-CAA1-B9E0E3AFD480}"/>
              </a:ext>
            </a:extLst>
          </p:cNvPr>
          <p:cNvCxnSpPr>
            <a:stCxn id="4" idx="2"/>
          </p:cNvCxnSpPr>
          <p:nvPr/>
        </p:nvCxnSpPr>
        <p:spPr>
          <a:xfrm flipH="1" flipV="1">
            <a:off x="2458720" y="4917440"/>
            <a:ext cx="705803" cy="511392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C84174-604F-0DFA-DAA5-6AA8786C1B9F}"/>
              </a:ext>
            </a:extLst>
          </p:cNvPr>
          <p:cNvSpPr txBox="1"/>
          <p:nvPr/>
        </p:nvSpPr>
        <p:spPr>
          <a:xfrm>
            <a:off x="0" y="4209553"/>
            <a:ext cx="3480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Special classification 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token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3586FD-2502-7836-21B5-C1E2C501A9D7}"/>
              </a:ext>
            </a:extLst>
          </p:cNvPr>
          <p:cNvSpPr txBox="1"/>
          <p:nvPr/>
        </p:nvSpPr>
        <p:spPr>
          <a:xfrm>
            <a:off x="8382000" y="4169043"/>
            <a:ext cx="3480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Separate token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6AD9E5-E248-7E0D-9282-F04CACB6C6D4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6775361" y="4522325"/>
            <a:ext cx="2252118" cy="926263"/>
          </a:xfrm>
          <a:prstGeom prst="straightConnector1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874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Pre-training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7B80CD-B4FB-90E3-7AC1-AF35D11F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35" y="1771743"/>
            <a:ext cx="9153525" cy="2886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B46F7F-82A7-0955-9A1F-582528FA526E}"/>
              </a:ext>
            </a:extLst>
          </p:cNvPr>
          <p:cNvSpPr txBox="1"/>
          <p:nvPr/>
        </p:nvSpPr>
        <p:spPr>
          <a:xfrm>
            <a:off x="1224280" y="4753925"/>
            <a:ext cx="10556240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Token embedding : token meaning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Segment embedding : which sentence the token belongs to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Position embedding : location information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0D4C6F-5C1A-1B18-AFDB-5CAA7A560800}"/>
              </a:ext>
            </a:extLst>
          </p:cNvPr>
          <p:cNvSpPr/>
          <p:nvPr/>
        </p:nvSpPr>
        <p:spPr>
          <a:xfrm>
            <a:off x="3474720" y="1486499"/>
            <a:ext cx="2519680" cy="3454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Sentence 1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36F64E-24BA-E854-F3D0-7A7E00456D2F}"/>
              </a:ext>
            </a:extLst>
          </p:cNvPr>
          <p:cNvSpPr/>
          <p:nvPr/>
        </p:nvSpPr>
        <p:spPr>
          <a:xfrm>
            <a:off x="6755764" y="1486499"/>
            <a:ext cx="2723516" cy="3454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Sentence 2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139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4487</TotalTime>
  <Words>423</Words>
  <Application>Microsoft Office PowerPoint</Application>
  <PresentationFormat>와이드스크린</PresentationFormat>
  <Paragraphs>129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맑은 고딕</vt:lpstr>
      <vt:lpstr>함초롬돋움</vt:lpstr>
      <vt:lpstr>HY헤드라인M</vt:lpstr>
      <vt:lpstr>Wingdings</vt:lpstr>
      <vt:lpstr>Arial</vt:lpstr>
      <vt:lpstr>Office 테마</vt:lpstr>
      <vt:lpstr>BERT : Pre-training of Deep Bidirectional Transformers for Language Understanding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Wikipedia to Answer  Open-Domain Questions </dc:title>
  <dc:creator>미자 김</dc:creator>
  <cp:lastModifiedBy>미자 김</cp:lastModifiedBy>
  <cp:revision>21</cp:revision>
  <dcterms:created xsi:type="dcterms:W3CDTF">2023-09-13T02:20:10Z</dcterms:created>
  <dcterms:modified xsi:type="dcterms:W3CDTF">2023-10-10T02:49:48Z</dcterms:modified>
</cp:coreProperties>
</file>